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Google Sans"/>
      <p:regular r:id="rId19"/>
      <p:bold r:id="rId20"/>
      <p:italic r:id="rId21"/>
      <p:boldItalic r:id="rId22"/>
    </p:embeddedFont>
    <p:embeddedFont>
      <p:font typeface="Google Sans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oogleSans-bold.fntdata"/><Relationship Id="rId22" Type="http://schemas.openxmlformats.org/officeDocument/2006/relationships/font" Target="fonts/GoogleSans-boldItalic.fntdata"/><Relationship Id="rId21" Type="http://schemas.openxmlformats.org/officeDocument/2006/relationships/font" Target="fonts/GoogleSans-italic.fntdata"/><Relationship Id="rId24" Type="http://schemas.openxmlformats.org/officeDocument/2006/relationships/font" Target="fonts/GoogleSansMedium-bold.fntdata"/><Relationship Id="rId23" Type="http://schemas.openxmlformats.org/officeDocument/2006/relationships/font" Target="fonts/GoogleSans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oogleSansMedium-boldItalic.fntdata"/><Relationship Id="rId25" Type="http://schemas.openxmlformats.org/officeDocument/2006/relationships/font" Target="fonts/GoogleSans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GoogleSans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e2c66d1ed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e2c66d1ed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e59254ea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e59254ea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98e63fca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498e63fca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9df6e4e6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9df6e4e6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e59254ea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e59254ea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e59254ea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e59254ea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94734567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94734567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e59254ea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e59254ea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29c0a93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529c0a93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75" y="4636400"/>
            <a:ext cx="9144000" cy="5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256960" y="1187048"/>
            <a:ext cx="1094856" cy="356807"/>
            <a:chOff x="0" y="0"/>
            <a:chExt cx="2077525" cy="676925"/>
          </a:xfrm>
        </p:grpSpPr>
        <p:sp>
          <p:nvSpPr>
            <p:cNvPr id="20" name="Google Shape;20;p2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2"/>
          <p:cNvSpPr txBox="1"/>
          <p:nvPr>
            <p:ph type="ctrTitle"/>
          </p:nvPr>
        </p:nvSpPr>
        <p:spPr>
          <a:xfrm>
            <a:off x="129758" y="3048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2"/>
          <p:cNvSpPr txBox="1"/>
          <p:nvPr>
            <p:ph idx="1" type="subTitle"/>
          </p:nvPr>
        </p:nvSpPr>
        <p:spPr>
          <a:xfrm>
            <a:off x="129750" y="23943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2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hasCustomPrompt="1" type="title"/>
          </p:nvPr>
        </p:nvSpPr>
        <p:spPr>
          <a:xfrm>
            <a:off x="180900" y="1106125"/>
            <a:ext cx="87822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180900" y="3152225"/>
            <a:ext cx="87822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SECTION_HEADER_1_1_1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1_TITLE_BLUE">
  <p:cSld name="TITLE_AND_BODY_4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/>
          <p:nvPr/>
        </p:nvSpPr>
        <p:spPr>
          <a:xfrm>
            <a:off x="8454025" y="4860125"/>
            <a:ext cx="593100" cy="21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8102325" y="85300"/>
            <a:ext cx="944700" cy="16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 txBox="1"/>
          <p:nvPr>
            <p:ph type="title"/>
          </p:nvPr>
        </p:nvSpPr>
        <p:spPr>
          <a:xfrm>
            <a:off x="432861" y="459128"/>
            <a:ext cx="81180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Google Sans"/>
              <a:buNone/>
              <a:defRPr i="0" sz="7200" u="none" cap="none" strike="noStrike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b="1" i="0" sz="7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b="1" i="0" sz="7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b="1" i="0" sz="7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b="1" i="0" sz="7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b="1" i="0" sz="7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b="1" i="0" sz="7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b="1" i="0" sz="7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"/>
              <a:buNone/>
              <a:defRPr b="1" i="0" sz="7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4" name="Google Shape;84;p14"/>
          <p:cNvSpPr/>
          <p:nvPr/>
        </p:nvSpPr>
        <p:spPr>
          <a:xfrm>
            <a:off x="8514150" y="4803925"/>
            <a:ext cx="525600" cy="25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1">
          <p15:clr>
            <a:srgbClr val="F9AD4C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8_SPECIFICHALF_BLUE">
  <p:cSld name="CUSTOM_2_1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>
            <p:ph type="title"/>
          </p:nvPr>
        </p:nvSpPr>
        <p:spPr>
          <a:xfrm>
            <a:off x="454625" y="195325"/>
            <a:ext cx="35412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Google Sans Medium"/>
              <a:buNone/>
              <a:defRPr i="0" sz="900" u="none" cap="none" strike="noStrike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2" type="title"/>
          </p:nvPr>
        </p:nvSpPr>
        <p:spPr>
          <a:xfrm>
            <a:off x="454625" y="341150"/>
            <a:ext cx="35412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Google Sans Medium"/>
              <a:buNone/>
              <a:defRPr i="0" sz="900" u="none" cap="none" strike="noStrike">
                <a:solidFill>
                  <a:schemeClr val="accent5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b="1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3" type="title"/>
          </p:nvPr>
        </p:nvSpPr>
        <p:spPr>
          <a:xfrm>
            <a:off x="454625" y="637654"/>
            <a:ext cx="35412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i="0" sz="1800" u="none" cap="none" strike="noStrike">
                <a:solidFill>
                  <a:schemeClr val="accent1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b="1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b="1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b="1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b="1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b="1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b="1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b="1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Roboto"/>
              <a:buNone/>
              <a:defRPr b="1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608975" y="4794925"/>
            <a:ext cx="413400" cy="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buSzPts val="688"/>
              <a:buNone/>
              <a:defRPr sz="837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lnSpc>
                <a:spcPct val="80000"/>
              </a:lnSpc>
              <a:buSzPts val="688"/>
              <a:buNone/>
              <a:defRPr sz="837"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>
              <a:lnSpc>
                <a:spcPct val="80000"/>
              </a:lnSpc>
              <a:buSzPts val="688"/>
              <a:buNone/>
              <a:defRPr sz="837"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>
              <a:lnSpc>
                <a:spcPct val="80000"/>
              </a:lnSpc>
              <a:buSzPts val="688"/>
              <a:buNone/>
              <a:defRPr sz="837"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>
              <a:lnSpc>
                <a:spcPct val="80000"/>
              </a:lnSpc>
              <a:buSzPts val="688"/>
              <a:buNone/>
              <a:defRPr sz="837"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>
              <a:lnSpc>
                <a:spcPct val="80000"/>
              </a:lnSpc>
              <a:buSzPts val="688"/>
              <a:buNone/>
              <a:defRPr sz="837"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>
              <a:lnSpc>
                <a:spcPct val="80000"/>
              </a:lnSpc>
              <a:buSzPts val="688"/>
              <a:buNone/>
              <a:defRPr sz="837"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>
              <a:lnSpc>
                <a:spcPct val="80000"/>
              </a:lnSpc>
              <a:buSzPts val="688"/>
              <a:buNone/>
              <a:defRPr sz="837"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>
              <a:lnSpc>
                <a:spcPct val="80000"/>
              </a:lnSpc>
              <a:buSzPts val="688"/>
              <a:buNone/>
              <a:defRPr sz="837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0_COLOURLGTITLE_GREEN">
  <p:cSld name="CUSTOM_1_2_1">
    <p:bg>
      <p:bgPr>
        <a:solidFill>
          <a:schemeClr val="accen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>
            <p:ph type="title"/>
          </p:nvPr>
        </p:nvSpPr>
        <p:spPr>
          <a:xfrm>
            <a:off x="434268" y="288647"/>
            <a:ext cx="81180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oogle Sans"/>
              <a:buNone/>
              <a:defRPr i="0" sz="72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Roboto"/>
              <a:buNone/>
              <a:defRPr b="1" i="0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Roboto"/>
              <a:buNone/>
              <a:defRPr b="1" i="0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Roboto"/>
              <a:buNone/>
              <a:defRPr b="1" i="0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Roboto"/>
              <a:buNone/>
              <a:defRPr b="1" i="0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Roboto"/>
              <a:buNone/>
              <a:defRPr b="1" i="0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Roboto"/>
              <a:buNone/>
              <a:defRPr b="1" i="0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Roboto"/>
              <a:buNone/>
              <a:defRPr b="1" i="0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Roboto"/>
              <a:buNone/>
              <a:defRPr b="1" i="0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700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buNone/>
              <a:defRPr sz="700"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>
              <a:buNone/>
              <a:defRPr sz="700"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>
              <a:buNone/>
              <a:defRPr sz="700"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>
              <a:buNone/>
              <a:defRPr sz="700"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>
              <a:buNone/>
              <a:defRPr sz="700"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>
              <a:buNone/>
              <a:defRPr sz="700"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>
              <a:buNone/>
              <a:defRPr sz="700"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>
              <a:buNone/>
              <a:defRPr sz="700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/>
          <p:nvPr/>
        </p:nvSpPr>
        <p:spPr>
          <a:xfrm>
            <a:off x="75" y="4636400"/>
            <a:ext cx="9144000" cy="50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176223" y="4848071"/>
            <a:ext cx="532885" cy="173631"/>
            <a:chOff x="0" y="0"/>
            <a:chExt cx="2077525" cy="676925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3"/>
          <p:cNvSpPr txBox="1"/>
          <p:nvPr/>
        </p:nvSpPr>
        <p:spPr>
          <a:xfrm>
            <a:off x="5085675" y="4796225"/>
            <a:ext cx="356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Confidential + Proprietary</a:t>
            </a:r>
            <a:endParaRPr sz="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3"/>
          <p:cNvSpPr txBox="1"/>
          <p:nvPr>
            <p:ph type="title"/>
          </p:nvPr>
        </p:nvSpPr>
        <p:spPr>
          <a:xfrm>
            <a:off x="176225" y="703050"/>
            <a:ext cx="4022100" cy="3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/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" type="body"/>
          </p:nvPr>
        </p:nvSpPr>
        <p:spPr>
          <a:xfrm>
            <a:off x="180900" y="1143700"/>
            <a:ext cx="878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180900" y="1143700"/>
            <a:ext cx="412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5"/>
          <p:cNvSpPr txBox="1"/>
          <p:nvPr>
            <p:ph idx="2" type="body"/>
          </p:nvPr>
        </p:nvSpPr>
        <p:spPr>
          <a:xfrm>
            <a:off x="4840395" y="1143700"/>
            <a:ext cx="412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180900" y="447950"/>
            <a:ext cx="58674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180900" y="128195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180900" y="456800"/>
            <a:ext cx="8782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"/>
          <p:cNvSpPr txBox="1"/>
          <p:nvPr/>
        </p:nvSpPr>
        <p:spPr>
          <a:xfrm>
            <a:off x="5085675" y="4796225"/>
            <a:ext cx="356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Confidential + Proprietary</a:t>
            </a:r>
            <a:endParaRPr sz="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178563" y="446900"/>
            <a:ext cx="4045200" cy="9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176225" y="145475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3534336" y="2402400"/>
            <a:ext cx="3930000" cy="274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3885361" y="2773950"/>
            <a:ext cx="3211500" cy="21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oogl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76223" y="4848071"/>
            <a:ext cx="532885" cy="173631"/>
            <a:chOff x="0" y="0"/>
            <a:chExt cx="2077525" cy="676925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Google Shape;13;p1"/>
          <p:cNvSpPr txBox="1"/>
          <p:nvPr/>
        </p:nvSpPr>
        <p:spPr>
          <a:xfrm>
            <a:off x="5085675" y="4796225"/>
            <a:ext cx="356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Confidential + Proprietary</a:t>
            </a:r>
            <a:endParaRPr sz="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180900" y="1143700"/>
            <a:ext cx="878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anaoprea@google.com" TargetMode="External"/><Relationship Id="rId4" Type="http://schemas.openxmlformats.org/officeDocument/2006/relationships/hyperlink" Target="https://twitter.com/0xa6ea" TargetMode="External"/><Relationship Id="rId9" Type="http://schemas.openxmlformats.org/officeDocument/2006/relationships/image" Target="../media/image5.png"/><Relationship Id="rId5" Type="http://schemas.openxmlformats.org/officeDocument/2006/relationships/hyperlink" Target="https://google.github.io/building-secure-and-reliable-systems/" TargetMode="External"/><Relationship Id="rId6" Type="http://schemas.openxmlformats.org/officeDocument/2006/relationships/hyperlink" Target="https://sre.google/books/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ctrTitle"/>
          </p:nvPr>
        </p:nvSpPr>
        <p:spPr>
          <a:xfrm>
            <a:off x="129758" y="3048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Security by Design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0" name="Google Shape;100;p17"/>
          <p:cNvSpPr txBox="1"/>
          <p:nvPr>
            <p:ph idx="1" type="subTitle"/>
          </p:nvPr>
        </p:nvSpPr>
        <p:spPr>
          <a:xfrm>
            <a:off x="129750" y="2699150"/>
            <a:ext cx="8520600" cy="21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Google Sans"/>
                <a:ea typeface="Google Sans"/>
                <a:cs typeface="Google Sans"/>
                <a:sym typeface="Google Sans"/>
              </a:rPr>
              <a:t>Ana Oprea</a:t>
            </a:r>
            <a:endParaRPr sz="2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Google Sans"/>
                <a:ea typeface="Google Sans"/>
                <a:cs typeface="Google Sans"/>
                <a:sym typeface="Google Sans"/>
              </a:rPr>
              <a:t>European Lead, Vulnerability Coordination Center</a:t>
            </a:r>
            <a:endParaRPr sz="2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Google Sans"/>
                <a:ea typeface="Google Sans"/>
                <a:cs typeface="Google Sans"/>
                <a:sym typeface="Google Sans"/>
              </a:rPr>
              <a:t>BSidesMunich </a:t>
            </a:r>
            <a:endParaRPr sz="20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Google Sans"/>
                <a:ea typeface="Google Sans"/>
                <a:cs typeface="Google Sans"/>
                <a:sym typeface="Google Sans"/>
              </a:rPr>
              <a:t>15 October 2023</a:t>
            </a:r>
            <a:endParaRPr sz="20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363" y="1034663"/>
            <a:ext cx="3074173" cy="307417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>
            <p:ph idx="3" type="title"/>
          </p:nvPr>
        </p:nvSpPr>
        <p:spPr>
          <a:xfrm>
            <a:off x="454625" y="637626"/>
            <a:ext cx="3541200" cy="3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Security &amp; Reliability</a:t>
            </a:r>
            <a:endParaRPr b="1" sz="22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1462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Common properties</a:t>
            </a:r>
            <a:endParaRPr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8612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b="0"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Invisibility </a:t>
            </a:r>
            <a:endParaRPr b="0"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8612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b="0"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Assessment</a:t>
            </a:r>
            <a:endParaRPr b="0"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8612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b="0"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Evolution</a:t>
            </a:r>
            <a:endParaRPr b="0"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1462" lvl="0" marL="28575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Different design considerations</a:t>
            </a:r>
            <a:endParaRPr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8612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b="0"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Recovery time can be amplified by measures designed to increase the security of the system.</a:t>
            </a:r>
            <a:endParaRPr b="0"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608975" y="4794925"/>
            <a:ext cx="413400" cy="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3" type="title"/>
          </p:nvPr>
        </p:nvSpPr>
        <p:spPr>
          <a:xfrm>
            <a:off x="454625" y="637625"/>
            <a:ext cx="3831600" cy="3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Vigilance</a:t>
            </a:r>
            <a:r>
              <a:rPr lang="en" sz="22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 != Greed</a:t>
            </a:r>
            <a:endParaRPr sz="22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Managing Security Risk</a:t>
            </a:r>
            <a:endParaRPr sz="22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Risk Assessment Considerations</a:t>
            </a:r>
            <a:endParaRPr sz="22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1462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You may not realize you’re a target.</a:t>
            </a:r>
            <a:endParaRPr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1462" lvl="0" marL="28575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Start with the basics.</a:t>
            </a:r>
            <a:endParaRPr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1462" lvl="0" marL="28575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Don’t underestimate your adversary.</a:t>
            </a:r>
            <a:endParaRPr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1462" lvl="0" marL="28575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Attribution is hard.</a:t>
            </a:r>
            <a:endParaRPr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1462" lvl="0" marL="285750" marR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Attackers aren’t always afraid of being caught.</a:t>
            </a:r>
            <a:endParaRPr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2737" y="1041175"/>
            <a:ext cx="2295861" cy="306114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8608975" y="4794925"/>
            <a:ext cx="413400" cy="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3" type="title"/>
          </p:nvPr>
        </p:nvSpPr>
        <p:spPr>
          <a:xfrm>
            <a:off x="454625" y="637626"/>
            <a:ext cx="3541200" cy="3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Humility</a:t>
            </a:r>
            <a:r>
              <a:rPr lang="en" sz="2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 != Pride</a:t>
            </a:r>
            <a:endParaRPr sz="20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Managing Security Risk</a:t>
            </a:r>
            <a:endParaRPr sz="20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Design Strategies</a:t>
            </a:r>
            <a:r>
              <a:rPr lang="en" sz="2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 - Least Privilege</a:t>
            </a:r>
            <a:endParaRPr sz="20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30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oogle Sans"/>
              <a:buChar char="-"/>
            </a:pPr>
            <a:r>
              <a:rPr lang="en" sz="16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Zero Trust</a:t>
            </a:r>
            <a:endParaRPr sz="16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3050" lvl="0" marL="28575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oogle Sans"/>
              <a:buChar char="-"/>
            </a:pPr>
            <a:r>
              <a:rPr lang="en" sz="16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Multi-Party Authorization</a:t>
            </a:r>
            <a:endParaRPr sz="16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3050" lvl="0" marL="28575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oogle Sans"/>
              <a:buChar char="-"/>
            </a:pPr>
            <a:r>
              <a:rPr lang="en" sz="16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Auditing and Detection</a:t>
            </a:r>
            <a:endParaRPr sz="16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3050" lvl="0" marL="285750" marR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434343"/>
              </a:buClr>
              <a:buSzPts val="1600"/>
              <a:buFont typeface="Google Sans"/>
              <a:buChar char="-"/>
            </a:pPr>
            <a:r>
              <a:rPr lang="en" sz="16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Recovery</a:t>
            </a:r>
            <a:endParaRPr sz="16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2737" y="1041175"/>
            <a:ext cx="2295861" cy="306114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608975" y="4794925"/>
            <a:ext cx="413400" cy="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3" type="title"/>
          </p:nvPr>
        </p:nvSpPr>
        <p:spPr>
          <a:xfrm>
            <a:off x="454625" y="637625"/>
            <a:ext cx="3775200" cy="3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Mindfulness</a:t>
            </a:r>
            <a:r>
              <a:rPr lang="en" sz="22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 != Envy</a:t>
            </a:r>
            <a:endParaRPr sz="22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Managing Reliability Risk</a:t>
            </a:r>
            <a:endParaRPr sz="22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Error budgets</a:t>
            </a:r>
            <a:endParaRPr sz="22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1462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All stakeholders in the organization have approved a Service Level Objective (SLO) reliability target </a:t>
            </a:r>
            <a:b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as being fit for the product</a:t>
            </a:r>
            <a:endParaRPr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1462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50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“Budget of unreliability” (or the error budget) represents the difference between 100% and </a:t>
            </a:r>
            <a:b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the reliability target</a:t>
            </a:r>
            <a:endParaRPr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8608975" y="4794925"/>
            <a:ext cx="413400" cy="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025" y="152400"/>
            <a:ext cx="4425276" cy="442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idx="3" type="title"/>
          </p:nvPr>
        </p:nvSpPr>
        <p:spPr>
          <a:xfrm>
            <a:off x="454625" y="637625"/>
            <a:ext cx="3673500" cy="3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Moderation</a:t>
            </a:r>
            <a:r>
              <a:rPr lang="en" sz="2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 != Gluttony</a:t>
            </a:r>
            <a:endParaRPr sz="20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Managing Reliability Risk</a:t>
            </a:r>
            <a:endParaRPr sz="20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Design Strategies - Least Privilege</a:t>
            </a:r>
            <a:endParaRPr sz="20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30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oogle Sans"/>
              <a:buChar char="-"/>
            </a:pPr>
            <a:r>
              <a:rPr lang="en" sz="16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Zero Touch</a:t>
            </a:r>
            <a:endParaRPr sz="16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3050" lvl="0" marL="28575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oogle Sans"/>
              <a:buChar char="-"/>
            </a:pPr>
            <a:r>
              <a:rPr lang="en" sz="16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Multi-Party Authorization</a:t>
            </a:r>
            <a:endParaRPr sz="16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3050" lvl="0" marL="28575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Google Sans"/>
              <a:buChar char="-"/>
            </a:pPr>
            <a:r>
              <a:rPr lang="en" sz="16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Auditing and Detection</a:t>
            </a:r>
            <a:endParaRPr sz="16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3050" lvl="0" marL="285750" marR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434343"/>
              </a:buClr>
              <a:buSzPts val="1600"/>
              <a:buFont typeface="Google Sans"/>
              <a:buChar char="-"/>
            </a:pPr>
            <a:r>
              <a:rPr lang="en" sz="16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Recovery</a:t>
            </a:r>
            <a:endParaRPr sz="16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608975" y="4794925"/>
            <a:ext cx="413400" cy="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025" y="152400"/>
            <a:ext cx="4425276" cy="442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idx="3" type="title"/>
          </p:nvPr>
        </p:nvSpPr>
        <p:spPr>
          <a:xfrm>
            <a:off x="454625" y="637625"/>
            <a:ext cx="3673500" cy="3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Savvy</a:t>
            </a:r>
            <a:r>
              <a:rPr lang="en" sz="22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 != Lust</a:t>
            </a:r>
            <a:endParaRPr sz="22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Design for Least Privilege</a:t>
            </a:r>
            <a:endParaRPr sz="22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Auditing and Detection </a:t>
            </a:r>
            <a:endParaRPr sz="22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What? Reviewing all access logs and justifications to make sure they’re appropriate.</a:t>
            </a:r>
            <a:endParaRPr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When? Detecting incorrect authorization usage.</a:t>
            </a:r>
            <a:endParaRPr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Pitfalls? Auditor missing context or objective.</a:t>
            </a:r>
            <a:endParaRPr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8608975" y="4794925"/>
            <a:ext cx="413400" cy="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2625" y="822350"/>
            <a:ext cx="3628224" cy="362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8608975" y="4794925"/>
            <a:ext cx="413400" cy="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4"/>
          <p:cNvSpPr txBox="1"/>
          <p:nvPr>
            <p:ph idx="3" type="title"/>
          </p:nvPr>
        </p:nvSpPr>
        <p:spPr>
          <a:xfrm>
            <a:off x="454625" y="637625"/>
            <a:ext cx="3530700" cy="3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Forethought</a:t>
            </a:r>
            <a:r>
              <a:rPr lang="en" sz="22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 != Wrath</a:t>
            </a:r>
            <a:endParaRPr sz="22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Shift Security &amp; Reliability Left </a:t>
            </a:r>
            <a:endParaRPr sz="22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1462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Numerous tradeoffs between security, reliability, and feature requirements</a:t>
            </a:r>
            <a:endParaRPr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1462" lvl="0" marL="28575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Commitment to the full system lifecycle</a:t>
            </a:r>
            <a:endParaRPr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71462" lvl="0" marL="285750" marR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434343"/>
              </a:buClr>
              <a:buSzPct val="100000"/>
              <a:buFont typeface="Google Sans"/>
              <a:buChar char="-"/>
            </a:pPr>
            <a:r>
              <a:rPr lang="en" sz="175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Security &amp; Reliability central elements in the architecture of systems</a:t>
            </a:r>
            <a:endParaRPr sz="175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9025" y="76200"/>
            <a:ext cx="48387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idx="12" type="sldNum"/>
          </p:nvPr>
        </p:nvSpPr>
        <p:spPr>
          <a:xfrm>
            <a:off x="8608975" y="4794925"/>
            <a:ext cx="413400" cy="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5"/>
          <p:cNvSpPr txBox="1"/>
          <p:nvPr/>
        </p:nvSpPr>
        <p:spPr>
          <a:xfrm>
            <a:off x="26125" y="957150"/>
            <a:ext cx="59661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Diligence</a:t>
            </a:r>
            <a:r>
              <a:rPr lang="en" sz="2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 != Sloth</a:t>
            </a:r>
            <a:endParaRPr sz="20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Thank you!</a:t>
            </a:r>
            <a:endParaRPr sz="20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uFill>
                  <a:noFill/>
                </a:uFill>
                <a:latin typeface="Google Sans"/>
                <a:ea typeface="Google Sans"/>
                <a:cs typeface="Google Sans"/>
                <a:sym typeface="Google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anaoprea@google.com</a:t>
            </a:r>
            <a:endParaRPr sz="16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uFill>
                  <a:noFill/>
                </a:uFill>
                <a:latin typeface="Google Sans"/>
                <a:ea typeface="Google Sans"/>
                <a:cs typeface="Google Sans"/>
                <a:sym typeface="Google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@0xa6ea</a:t>
            </a:r>
            <a:r>
              <a:rPr lang="en" sz="16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endParaRPr sz="16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uFill>
                  <a:noFill/>
                </a:uFill>
                <a:latin typeface="Google Sans"/>
                <a:ea typeface="Google Sans"/>
                <a:cs typeface="Google Sans"/>
                <a:sym typeface="Google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google.github.io/building-secure-and-reliable-systems</a:t>
            </a:r>
            <a:endParaRPr sz="16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uFill>
                  <a:noFill/>
                </a:uFill>
                <a:latin typeface="Google Sans"/>
                <a:ea typeface="Google Sans"/>
                <a:cs typeface="Google Sans"/>
                <a:sym typeface="Google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sre.google/books</a:t>
            </a:r>
            <a:r>
              <a:rPr lang="en" sz="16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  </a:t>
            </a:r>
            <a:endParaRPr sz="16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7">
            <a:alphaModFix/>
          </a:blip>
          <a:srcRect b="15390" l="6883" r="5879" t="0"/>
          <a:stretch/>
        </p:blipFill>
        <p:spPr>
          <a:xfrm>
            <a:off x="5681200" y="787700"/>
            <a:ext cx="1516088" cy="1933550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st="85725">
              <a:srgbClr val="666666">
                <a:alpha val="42000"/>
              </a:srgbClr>
            </a:outerShdw>
          </a:effectLst>
        </p:spPr>
      </p:pic>
      <p:pic>
        <p:nvPicPr>
          <p:cNvPr id="157" name="Google Shape;157;p25"/>
          <p:cNvPicPr preferRelativeResize="0"/>
          <p:nvPr/>
        </p:nvPicPr>
        <p:blipFill rotWithShape="1">
          <a:blip r:embed="rId8">
            <a:alphaModFix/>
          </a:blip>
          <a:srcRect b="15383" l="7536" r="6817" t="0"/>
          <a:stretch/>
        </p:blipFill>
        <p:spPr>
          <a:xfrm>
            <a:off x="7319950" y="796363"/>
            <a:ext cx="1474976" cy="1916223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st="85725">
              <a:srgbClr val="666666">
                <a:alpha val="42000"/>
              </a:srgbClr>
            </a:outerShdw>
          </a:effectLst>
        </p:spPr>
      </p:pic>
      <p:pic>
        <p:nvPicPr>
          <p:cNvPr id="158" name="Google Shape;158;p25"/>
          <p:cNvPicPr preferRelativeResize="0"/>
          <p:nvPr/>
        </p:nvPicPr>
        <p:blipFill rotWithShape="1">
          <a:blip r:embed="rId9">
            <a:alphaModFix/>
          </a:blip>
          <a:srcRect b="0" l="268" r="268" t="0"/>
          <a:stretch/>
        </p:blipFill>
        <p:spPr>
          <a:xfrm>
            <a:off x="6526501" y="2422258"/>
            <a:ext cx="1474974" cy="1933550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st="85725">
              <a:srgbClr val="666666">
                <a:alpha val="42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oogle">
  <a:themeElements>
    <a:clrScheme name="Google">
      <a:dk1>
        <a:srgbClr val="4285F4"/>
      </a:dk1>
      <a:lt1>
        <a:srgbClr val="FFFFFF"/>
      </a:lt1>
      <a:dk2>
        <a:srgbClr val="666666"/>
      </a:dk2>
      <a:lt2>
        <a:srgbClr val="BDBDBD"/>
      </a:lt2>
      <a:accent1>
        <a:srgbClr val="0277BD"/>
      </a:accent1>
      <a:accent2>
        <a:srgbClr val="34A853"/>
      </a:accent2>
      <a:accent3>
        <a:srgbClr val="EA4335"/>
      </a:accent3>
      <a:accent4>
        <a:srgbClr val="FF9800"/>
      </a:accent4>
      <a:accent5>
        <a:srgbClr val="4FC3F7"/>
      </a:accent5>
      <a:accent6>
        <a:srgbClr val="FBBC05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